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4" r:id="rId2"/>
    <p:sldId id="341" r:id="rId3"/>
    <p:sldId id="279" r:id="rId4"/>
    <p:sldId id="327" r:id="rId5"/>
    <p:sldId id="259" r:id="rId6"/>
    <p:sldId id="268" r:id="rId7"/>
    <p:sldId id="258" r:id="rId8"/>
    <p:sldId id="278" r:id="rId9"/>
    <p:sldId id="312" r:id="rId10"/>
    <p:sldId id="273" r:id="rId11"/>
    <p:sldId id="284" r:id="rId12"/>
    <p:sldId id="329" r:id="rId13"/>
    <p:sldId id="332" r:id="rId14"/>
    <p:sldId id="335" r:id="rId15"/>
    <p:sldId id="299" r:id="rId16"/>
    <p:sldId id="340" r:id="rId17"/>
    <p:sldId id="270" r:id="rId18"/>
    <p:sldId id="298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4" autoAdjust="0"/>
    <p:restoredTop sz="89784" autoAdjust="0"/>
  </p:normalViewPr>
  <p:slideViewPr>
    <p:cSldViewPr>
      <p:cViewPr>
        <p:scale>
          <a:sx n="125" d="100"/>
          <a:sy n="125" d="100"/>
        </p:scale>
        <p:origin x="-12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Исследовательских </a:t>
            </a:r>
            <a:r>
              <a:rPr lang="ru-RU" dirty="0"/>
              <a:t>ядерных </a:t>
            </a:r>
            <a:r>
              <a:rPr lang="ru-RU" dirty="0" smtClean="0"/>
              <a:t>установок - 44, </a:t>
            </a:r>
            <a:r>
              <a:rPr lang="ru-RU" dirty="0"/>
              <a:t>в том числе:</a:t>
            </a:r>
          </a:p>
        </c:rich>
      </c:tx>
      <c:layout>
        <c:manualLayout>
          <c:xMode val="edge"/>
          <c:yMode val="edge"/>
          <c:x val="0.11719881679791409"/>
          <c:y val="4.2701701768142385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3867497168742"/>
          <c:y val="0.12980271099416243"/>
          <c:w val="0.58694963325344363"/>
          <c:h val="0.4772510712690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37-4EA9-9197-7A8977D4832A}"/>
              </c:ext>
            </c:extLst>
          </c:dPt>
          <c:dLbls>
            <c:dLbl>
              <c:idx val="0"/>
              <c:layout>
                <c:manualLayout>
                  <c:x val="-0.12470247109484053"/>
                  <c:y val="-0.1168160462174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7-4EA9-9197-7A8977D4832A}"/>
                </c:ext>
              </c:extLst>
            </c:dLbl>
            <c:dLbl>
              <c:idx val="1"/>
              <c:layout>
                <c:manualLayout>
                  <c:x val="0.11378564713449477"/>
                  <c:y val="6.89255399705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7-4EA9-9197-7A8977D4832A}"/>
                </c:ext>
              </c:extLst>
            </c:dLbl>
            <c:dLbl>
              <c:idx val="2"/>
              <c:layout>
                <c:manualLayout>
                  <c:x val="2.8483757209055986E-2"/>
                  <c:y val="0.1029983955038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7-4EA9-9197-7A8977D4832A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состоянии вывода из эксплуатации - 4</c:v>
                </c:pt>
                <c:pt idx="1">
                  <c:v>в режиме «окончательного останова» - 3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37-4EA9-9197-7A8977D4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48 организаций топливного цикла </a:t>
            </a:r>
          </a:p>
          <a:p>
            <a:pPr>
              <a:defRPr/>
            </a:pPr>
            <a:r>
              <a:rPr lang="ru-RU"/>
              <a:t>под надзором</a:t>
            </a:r>
            <a:r>
              <a:rPr lang="en-US"/>
              <a:t> </a:t>
            </a:r>
            <a:r>
              <a:rPr lang="ru-RU"/>
              <a:t/>
            </a:r>
            <a:br>
              <a:rPr lang="ru-RU"/>
            </a:br>
            <a:r>
              <a:rPr lang="ru-RU"/>
              <a:t>из них:</a:t>
            </a:r>
          </a:p>
        </c:rich>
      </c:tx>
      <c:layout>
        <c:manualLayout>
          <c:xMode val="edge"/>
          <c:yMode val="edge"/>
          <c:x val="7.3911917917585584E-2"/>
          <c:y val="3.9064409692191625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2419588381519"/>
          <c:w val="0.56784407186954078"/>
          <c:h val="0.82663253431304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86-424F-AA2B-32A37DC1677C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86-424F-AA2B-32A37DC1677C}"/>
              </c:ext>
            </c:extLst>
          </c:dPt>
          <c:dLbls>
            <c:dLbl>
              <c:idx val="0"/>
              <c:layout>
                <c:manualLayout>
                  <c:x val="-8.5052495997147287E-2"/>
                  <c:y val="3.18426517176216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6-424F-AA2B-32A37DC1677C}"/>
                </c:ext>
              </c:extLst>
            </c:dLbl>
            <c:dLbl>
              <c:idx val="1"/>
              <c:layout>
                <c:manualLayout>
                  <c:x val="0.11202575088071541"/>
                  <c:y val="-0.112605704317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4F-AA2B-32A37DC1677C}"/>
                </c:ext>
              </c:extLst>
            </c:dLbl>
            <c:dLbl>
              <c:idx val="2"/>
              <c:layout>
                <c:manualLayout>
                  <c:x val="5.9591564103172153E-3"/>
                  <c:y val="1.093879229468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6-424F-AA2B-32A37DC1677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эксплуатирующие организации  - 14</c:v>
                </c:pt>
                <c:pt idx="1">
                  <c:v>оказывают услуги - 34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6-424F-AA2B-32A37DC1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040439571635471E-2"/>
          <c:y val="0.8776264168012714"/>
          <c:w val="0.47631070920098406"/>
          <c:h val="0.122373592275084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 </a:t>
            </a:r>
            <a:r>
              <a:rPr lang="en-US" dirty="0" smtClean="0"/>
              <a:t>I </a:t>
            </a:r>
            <a:r>
              <a:rPr lang="ru-RU" dirty="0" smtClean="0"/>
              <a:t>квартале 20</a:t>
            </a:r>
            <a:r>
              <a:rPr lang="en-US" dirty="0" smtClean="0"/>
              <a:t>2</a:t>
            </a:r>
            <a:r>
              <a:rPr lang="ru-RU" dirty="0" smtClean="0"/>
              <a:t>3 года</a:t>
            </a:r>
          </a:p>
          <a:p>
            <a:pPr>
              <a:defRPr/>
            </a:pPr>
            <a:r>
              <a:rPr lang="ru-RU" dirty="0" smtClean="0"/>
              <a:t>предоставлены государственные услуги</a:t>
            </a:r>
            <a:endParaRPr lang="ru-RU" dirty="0"/>
          </a:p>
        </c:rich>
      </c:tx>
      <c:layout>
        <c:manualLayout>
          <c:xMode val="edge"/>
          <c:yMode val="edge"/>
          <c:x val="0.17573661062320539"/>
          <c:y val="2.5784016833105541E-3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799018664379808"/>
          <c:w val="0.53169657169586215"/>
          <c:h val="0.77506450064683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17B-4FD9-87E7-BE6CABCB388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7B-4FD9-87E7-BE6CABCB388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7B-4FD9-87E7-BE6CABCB3885}"/>
              </c:ext>
            </c:extLst>
          </c:dPt>
          <c:dPt>
            <c:idx val="3"/>
            <c:bubble3D val="0"/>
            <c:explosion val="6"/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7B-4FD9-87E7-BE6CABCB38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7B-4FD9-87E7-BE6CABCB3885}"/>
              </c:ext>
            </c:extLst>
          </c:dPt>
          <c:dLbls>
            <c:dLbl>
              <c:idx val="0"/>
              <c:layout>
                <c:manualLayout>
                  <c:x val="-0.11408705131506802"/>
                  <c:y val="7.14223356989661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B-4FD9-87E7-BE6CABCB3885}"/>
                </c:ext>
              </c:extLst>
            </c:dLbl>
            <c:dLbl>
              <c:idx val="1"/>
              <c:layout>
                <c:manualLayout>
                  <c:x val="-7.324870753161751E-2"/>
                  <c:y val="-0.146892559016975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B-4FD9-87E7-BE6CABCB3885}"/>
                </c:ext>
              </c:extLst>
            </c:dLbl>
            <c:dLbl>
              <c:idx val="2"/>
              <c:layout>
                <c:manualLayout>
                  <c:x val="-3.1661205100848501E-2"/>
                  <c:y val="-0.159882018835731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B-4FD9-87E7-BE6CABCB388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B-4FD9-87E7-BE6CABCB3885}"/>
                </c:ext>
              </c:extLst>
            </c:dLbl>
            <c:dLbl>
              <c:idx val="4"/>
              <c:layout>
                <c:manualLayout>
                  <c:x val="0.1374965618851906"/>
                  <c:y val="-0.10909928105228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B-4FD9-87E7-BE6CABCB3885}"/>
                </c:ext>
              </c:extLst>
            </c:dLbl>
            <c:dLbl>
              <c:idx val="5"/>
              <c:layout>
                <c:manualLayout>
                  <c:x val="-8.8003694768985473E-3"/>
                  <c:y val="8.74764390932796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B-4FD9-87E7-BE6CABCB3885}"/>
                </c:ext>
              </c:extLst>
            </c:dLbl>
            <c:dLbl>
              <c:idx val="6"/>
              <c:layout>
                <c:manualLayout>
                  <c:x val="1.1249533555124586E-2"/>
                  <c:y val="7.583749329006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B-4FD9-87E7-BE6CABCB388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выдано лицензий - 100</c:v>
                </c:pt>
                <c:pt idx="1">
                  <c:v>переоформлено ранее выданных лицензий - 24</c:v>
                </c:pt>
                <c:pt idx="2">
                  <c:v>изменено условий действия выданных ранее лицензий - 7</c:v>
                </c:pt>
                <c:pt idx="3">
                  <c:v>на выдачу разрешений на сбросы, выбросы РВ в окружающую среду - 1</c:v>
                </c:pt>
                <c:pt idx="4">
                  <c:v>выдано разрешений работникам на право ведения работ в ОИАЭ - 198</c:v>
                </c:pt>
                <c:pt idx="5">
                  <c:v>зарегистрировано организаций, эксплуатирующих РИ 4, 5 категории - 13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24</c:v>
                </c:pt>
                <c:pt idx="2">
                  <c:v>7</c:v>
                </c:pt>
                <c:pt idx="3">
                  <c:v>1</c:v>
                </c:pt>
                <c:pt idx="4">
                  <c:v>198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17B-4FD9-87E7-BE6CABCB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393126310644399"/>
          <c:y val="0.17124830373653038"/>
          <c:w val="0.46518766413165924"/>
          <c:h val="0.82875169626346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000164002942"/>
          <c:y val="0.18245322179476689"/>
          <c:w val="0.8083064695320592"/>
          <c:h val="0.65287438044750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E7C9-4F98-B3AD-E3FAC6A425E3}"/>
              </c:ext>
            </c:extLst>
          </c:dPt>
          <c:dLbls>
            <c:dLbl>
              <c:idx val="0"/>
              <c:layout>
                <c:manualLayout>
                  <c:x val="-2.976976572495529E-2"/>
                  <c:y val="-0.217568420541866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9-4F98-B3AD-E3FAC6A425E3}"/>
                </c:ext>
              </c:extLst>
            </c:dLbl>
            <c:dLbl>
              <c:idx val="1"/>
              <c:layout>
                <c:manualLayout>
                  <c:x val="-1.3925424056825228E-3"/>
                  <c:y val="8.980717002897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9-4F98-B3AD-E3FAC6A425E3}"/>
                </c:ext>
              </c:extLst>
            </c:dLbl>
            <c:dLbl>
              <c:idx val="2"/>
              <c:layout>
                <c:manualLayout>
                  <c:x val="6.5067827252530852E-2"/>
                  <c:y val="-0.16350293117382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9-4F98-B3AD-E3FAC6A425E3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гражданские служащие</c:v>
                </c:pt>
                <c:pt idx="1">
                  <c:v>работники госоргана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C9-4F98-B3AD-E3FAC6A4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2775634938322E-2"/>
          <c:y val="0.21644646245001867"/>
          <c:w val="0.78554918079902913"/>
          <c:h val="0.63482556619201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FF-4866-B68F-198C7DF26629}"/>
              </c:ext>
            </c:extLst>
          </c:dPt>
          <c:dPt>
            <c:idx val="1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FF-4866-B68F-198C7DF26629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76FF-4866-B68F-198C7DF26629}"/>
              </c:ext>
            </c:extLst>
          </c:dPt>
          <c:dPt>
            <c:idx val="3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FF-4866-B68F-198C7DF26629}"/>
              </c:ext>
            </c:extLst>
          </c:dPt>
          <c:dPt>
            <c:idx val="4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FF-4866-B68F-198C7DF26629}"/>
              </c:ext>
            </c:extLst>
          </c:dPt>
          <c:dLbls>
            <c:dLbl>
              <c:idx val="0"/>
              <c:layout>
                <c:manualLayout>
                  <c:x val="-0.13323195732717458"/>
                  <c:y val="0.11075219946760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F-4866-B68F-198C7DF26629}"/>
                </c:ext>
              </c:extLst>
            </c:dLbl>
            <c:dLbl>
              <c:idx val="1"/>
              <c:layout>
                <c:manualLayout>
                  <c:x val="-0.22819211304773798"/>
                  <c:y val="-6.2011507993177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F-4866-B68F-198C7DF26629}"/>
                </c:ext>
              </c:extLst>
            </c:dLbl>
            <c:dLbl>
              <c:idx val="2"/>
              <c:layout>
                <c:manualLayout>
                  <c:x val="2.5757972394809765E-2"/>
                  <c:y val="-0.187191019529250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F-4866-B68F-198C7DF26629}"/>
                </c:ext>
              </c:extLst>
            </c:dLbl>
            <c:dLbl>
              <c:idx val="3"/>
              <c:layout>
                <c:manualLayout>
                  <c:x val="0.21635955133241927"/>
                  <c:y val="1.1349541653896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F-4866-B68F-198C7DF26629}"/>
                </c:ext>
              </c:extLst>
            </c:dLbl>
            <c:dLbl>
              <c:idx val="4"/>
              <c:layout>
                <c:manualLayout>
                  <c:x val="0.11040002583911834"/>
                  <c:y val="0.12057077849038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8666914823219"/>
                      <c:h val="6.62160893682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FF-4866-B68F-198C7DF2662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 до  40 лет </c:v>
                </c:pt>
                <c:pt idx="2">
                  <c:v>от 41 до 50 лет</c:v>
                </c:pt>
                <c:pt idx="3">
                  <c:v>от 51 до 60 лет </c:v>
                </c:pt>
                <c:pt idx="4">
                  <c:v>свыше 60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0.113</c:v>
                </c:pt>
                <c:pt idx="1">
                  <c:v>0.217</c:v>
                </c:pt>
                <c:pt idx="2">
                  <c:v>0.29599999999999999</c:v>
                </c:pt>
                <c:pt idx="3">
                  <c:v>0.24299999999999999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FF-4866-B68F-198C7DF26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173556134587512E-2"/>
          <c:y val="0.79441897631490699"/>
          <c:w val="0.87899177993046163"/>
          <c:h val="0.1928447303435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количество действующих лицензий: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7.7123372859916828E-2"/>
          <c:y val="4.7214799809780626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4939356378051E-2"/>
          <c:y val="0.16483079965533212"/>
          <c:w val="0.88307887779030481"/>
          <c:h val="0.6782148646522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выданных лицензий: 2839</c:v>
                </c:pt>
              </c:strCache>
            </c:strRef>
          </c:tx>
          <c:explosion val="23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D7-483A-9349-606BFFDB5015}"/>
              </c:ext>
            </c:extLst>
          </c:dPt>
          <c:dPt>
            <c:idx val="1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D7-483A-9349-606BFFDB5015}"/>
              </c:ext>
            </c:extLst>
          </c:dPt>
          <c:dLbls>
            <c:dLbl>
              <c:idx val="0"/>
              <c:layout>
                <c:manualLayout>
                  <c:x val="-0.14542602831868889"/>
                  <c:y val="8.648005474179687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7-483A-9349-606BFFDB5015}"/>
                </c:ext>
              </c:extLst>
            </c:dLbl>
            <c:dLbl>
              <c:idx val="1"/>
              <c:layout>
                <c:manualLayout>
                  <c:x val="0.18362981796337269"/>
                  <c:y val="-0.177085960976617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850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7-483A-9349-606BFFDB5015}"/>
                </c:ext>
              </c:extLst>
            </c:dLbl>
            <c:dLbl>
              <c:idx val="2"/>
              <c:layout>
                <c:manualLayout>
                  <c:x val="0.18523894209880923"/>
                  <c:y val="1.533965827838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7-483A-9349-606BFFDB501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D7-483A-9349-606BFFDB5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поднадзорных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903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2193026951146642"/>
          <c:y val="2.527508243969185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31185681831894E-2"/>
          <c:y val="0.14828153230961499"/>
          <c:w val="0.94506248856860253"/>
          <c:h val="0.76432207154021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FB-4467-B1FF-7583B1362792}"/>
              </c:ext>
            </c:extLst>
          </c:dPt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FB-4467-B1FF-7583B1362792}"/>
              </c:ext>
            </c:extLst>
          </c:dPt>
          <c:dLbls>
            <c:dLbl>
              <c:idx val="0"/>
              <c:layout>
                <c:manualLayout>
                  <c:x val="-0.16148412596398068"/>
                  <c:y val="0.123510004937238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147</a:t>
                    </a:r>
                  </a:p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B-4467-B1FF-7583B1362792}"/>
                </c:ext>
              </c:extLst>
            </c:dLbl>
            <c:dLbl>
              <c:idx val="1"/>
              <c:layout>
                <c:manualLayout>
                  <c:x val="0.21745938945625479"/>
                  <c:y val="-0.176900999028872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493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B-4467-B1FF-7583B1362792}"/>
                </c:ext>
              </c:extLst>
            </c:dLbl>
            <c:dLbl>
              <c:idx val="2"/>
              <c:layout>
                <c:manualLayout>
                  <c:x val="-2.7504077508227462E-2"/>
                  <c:y val="-4.050225129306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B-4467-B1FF-7583B1362792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FB-4467-B1FF-7583B136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803171259727342E-2"/>
          <c:y val="0.81986118711190037"/>
          <c:w val="0.32757283038409035"/>
          <c:h val="0.177641683112658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выданных Управлением лицензий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квартале 2023 года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124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45316104253107"/>
          <c:y val="6.571947961780551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90360464376583283"/>
          <c:y val="0.84256469762424313"/>
          <c:w val="1.0438875635390371E-2"/>
          <c:h val="9.7333522994159458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05-41FA-B478-042936821538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05-41FA-B478-04293682153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523</c:v>
                </c:pt>
                <c:pt idx="1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05-41FA-B478-042936821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4838687941373E-2"/>
                  <c:y val="0.10640154463079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05-41FA-B478-04293682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организаций, </a:t>
            </a:r>
            <a:b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получивших лицензии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квартале 2023 года</a:t>
            </a: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80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78</a:t>
            </a:r>
            <a:endParaRPr lang="ru-RU" sz="4800" b="1" i="0" u="none" strike="noStrike" kern="1200" baseline="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095243134109462"/>
          <c:y val="0.104522260629352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048099856723"/>
          <c:y val="0.81064098160036069"/>
          <c:w val="1.0240901385558594E-2"/>
          <c:h val="9.4995026157402539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</c:v>
                </c:pt>
                <c:pt idx="1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проверок,</a:t>
            </a:r>
          </a:p>
          <a:p>
            <a:pPr>
              <a:defRPr/>
            </a:pPr>
            <a:r>
              <a:rPr lang="ru-RU" dirty="0"/>
              <a:t>проведенных Управлением </a:t>
            </a:r>
            <a:r>
              <a:rPr lang="ru-RU" dirty="0" smtClean="0"/>
              <a:t>в </a:t>
            </a:r>
            <a:r>
              <a:rPr lang="en-US" dirty="0" smtClean="0"/>
              <a:t>I</a:t>
            </a:r>
            <a:r>
              <a:rPr lang="ru-RU" dirty="0" smtClean="0"/>
              <a:t> квартале 2023 года: 202</a:t>
            </a:r>
            <a:endParaRPr lang="ru-RU" dirty="0"/>
          </a:p>
        </c:rich>
      </c:tx>
      <c:layout/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51003754333776E-2"/>
          <c:y val="0.14813854757682246"/>
          <c:w val="0.56784407186954078"/>
          <c:h val="0.84648677153155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F4-478C-9BD7-6341F07CA22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F4-478C-9BD7-6341F07CA22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F4-478C-9BD7-6341F07CA22B}"/>
              </c:ext>
            </c:extLst>
          </c:dPt>
          <c:dLbls>
            <c:dLbl>
              <c:idx val="0"/>
              <c:layout>
                <c:manualLayout>
                  <c:x val="-0.10295478594340994"/>
                  <c:y val="8.150092714480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4-478C-9BD7-6341F07CA22B}"/>
                </c:ext>
              </c:extLst>
            </c:dLbl>
            <c:dLbl>
              <c:idx val="1"/>
              <c:layout>
                <c:manualLayout>
                  <c:x val="5.4863114853181551E-2"/>
                  <c:y val="-0.226964371527439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4-478C-9BD7-6341F07CA22B}"/>
                </c:ext>
              </c:extLst>
            </c:dLbl>
            <c:dLbl>
              <c:idx val="2"/>
              <c:layout>
                <c:manualLayout>
                  <c:x val="7.2706711725679607E-2"/>
                  <c:y val="0.102309683505371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4-478C-9BD7-6341F07CA22B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4-478C-9BD7-6341F07CA2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03083529108783"/>
          <c:y val="0.60516560268432917"/>
          <c:w val="0.32742831640116538"/>
          <c:h val="0.394834397315670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856759146275998E-2"/>
          <c:y val="0.1790331629818909"/>
          <c:w val="0.87648232829405515"/>
          <c:h val="0.70138262415287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2569359706998E-3"/>
                  <c:y val="-4.58562937451394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59146275998E-2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1-4E3B-B3A0-761FF51FB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5024E-2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664252991498E-2"/>
                  <c:y val="-3.1746472614153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664252991498E-2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96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1-4E3B-B3A0-761FF51FB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221952"/>
        <c:axId val="86224256"/>
        <c:axId val="0"/>
      </c:bar3DChart>
      <c:catAx>
        <c:axId val="522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86224256"/>
        <c:crosses val="autoZero"/>
        <c:auto val="1"/>
        <c:lblAlgn val="ctr"/>
        <c:lblOffset val="100"/>
        <c:noMultiLvlLbl val="0"/>
      </c:catAx>
      <c:valAx>
        <c:axId val="86224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2221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Ядерных </a:t>
            </a:r>
            <a:r>
              <a:rPr lang="ru-RU" dirty="0"/>
              <a:t>установок </a:t>
            </a:r>
            <a:r>
              <a:rPr lang="ru-RU" dirty="0" smtClean="0"/>
              <a:t>- 52:</a:t>
            </a:r>
            <a:endParaRPr lang="ru-RU" dirty="0"/>
          </a:p>
        </c:rich>
      </c:tx>
      <c:layout>
        <c:manualLayout>
          <c:xMode val="edge"/>
          <c:yMode val="edge"/>
          <c:x val="0.24914056918963942"/>
          <c:y val="8.0769626991324561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0630737987465"/>
          <c:y val="0.34934600620470802"/>
          <c:w val="0.700257712260693"/>
          <c:h val="0.5691517586480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надзором 53 ядерных установок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12-4BF6-8F14-82F3957B20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12-4BF6-8F14-82F3957B20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12-4BF6-8F14-82F3957B2037}"/>
              </c:ext>
            </c:extLst>
          </c:dPt>
          <c:dLbls>
            <c:dLbl>
              <c:idx val="0"/>
              <c:layout>
                <c:manualLayout>
                  <c:x val="-3.6571822523638248E-2"/>
                  <c:y val="6.152287247247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2-4BF6-8F14-82F3957B2037}"/>
                </c:ext>
              </c:extLst>
            </c:dLbl>
            <c:dLbl>
              <c:idx val="1"/>
              <c:layout>
                <c:manualLayout>
                  <c:x val="-0.19362013002205508"/>
                  <c:y val="1.18480538934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2-4BF6-8F14-82F3957B2037}"/>
                </c:ext>
              </c:extLst>
            </c:dLbl>
            <c:dLbl>
              <c:idx val="2"/>
              <c:layout>
                <c:manualLayout>
                  <c:x val="0.10904569924920937"/>
                  <c:y val="-0.10200262501744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2-4BF6-8F14-82F3957B2037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Энергоблоки Билибинской АЭС - 4</c:v>
                </c:pt>
                <c:pt idx="1">
                  <c:v>исследовательские реакторы - 18</c:v>
                </c:pt>
                <c:pt idx="2">
                  <c:v>критические стенды - 18</c:v>
                </c:pt>
                <c:pt idx="3">
                  <c:v>подкритические стенды - 8</c:v>
                </c:pt>
                <c:pt idx="4">
                  <c:v>ядерные установки ПТЦ - 4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18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2-4BF6-8F14-82F3957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879817725799457"/>
          <c:y val="0.17388381962775129"/>
          <c:w val="0.87610509388228763"/>
          <c:h val="0.23535383217565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130A-F21B-47B6-9C90-2ED5A7DBD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6233F-885B-4751-87C9-ACAA95FA2E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FB3B7-D19A-447D-980E-320E708D42D4}" type="parTrans" cxnId="{EAD10421-ACBF-4BBA-9FD0-620CFB2555AC}">
      <dgm:prSet/>
      <dgm:spPr/>
      <dgm:t>
        <a:bodyPr/>
        <a:lstStyle/>
        <a:p>
          <a:endParaRPr lang="ru-RU"/>
        </a:p>
      </dgm:t>
    </dgm:pt>
    <dgm:pt modelId="{63A50BA1-5D4C-43C0-9174-E8833B30B1CE}" type="sibTrans" cxnId="{EAD10421-ACBF-4BBA-9FD0-620CFB2555AC}">
      <dgm:prSet/>
      <dgm:spPr/>
      <dgm:t>
        <a:bodyPr/>
        <a:lstStyle/>
        <a:p>
          <a:endParaRPr lang="ru-RU"/>
        </a:p>
      </dgm:t>
    </dgm:pt>
    <dgm:pt modelId="{9162DB87-B32B-440F-8769-6E097F572C1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 в отношении которых были проведены проверки: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7001F-D45D-4F7B-900B-93B5A5CDF01D}" type="parTrans" cxnId="{48E24489-F926-4B05-93A0-976909407DBD}">
      <dgm:prSet/>
      <dgm:spPr/>
      <dgm:t>
        <a:bodyPr/>
        <a:lstStyle/>
        <a:p>
          <a:endParaRPr lang="ru-RU"/>
        </a:p>
      </dgm:t>
    </dgm:pt>
    <dgm:pt modelId="{DD4538C9-062F-4699-9698-498E429A8CBD}" type="sibTrans" cxnId="{48E24489-F926-4B05-93A0-976909407DBD}">
      <dgm:prSet/>
      <dgm:spPr/>
      <dgm:t>
        <a:bodyPr/>
        <a:lstStyle/>
        <a:p>
          <a:endParaRPr lang="ru-RU"/>
        </a:p>
      </dgm:t>
    </dgm:pt>
    <dgm:pt modelId="{AD72F6DB-C244-4E29-849E-56C09254BB6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9311-5995-4B78-905F-09072CE58338}" type="parTrans" cxnId="{01EE76B9-B1E2-4DAF-A1AE-766B55021DC0}">
      <dgm:prSet/>
      <dgm:spPr/>
      <dgm:t>
        <a:bodyPr/>
        <a:lstStyle/>
        <a:p>
          <a:endParaRPr lang="ru-RU"/>
        </a:p>
      </dgm:t>
    </dgm:pt>
    <dgm:pt modelId="{0F795B51-632B-4AFF-92A8-55EAEF0CAEFA}" type="sibTrans" cxnId="{01EE76B9-B1E2-4DAF-A1AE-766B55021DC0}">
      <dgm:prSet/>
      <dgm:spPr/>
      <dgm:t>
        <a:bodyPr/>
        <a:lstStyle/>
        <a:p>
          <a:endParaRPr lang="ru-RU"/>
        </a:p>
      </dgm:t>
    </dgm:pt>
    <dgm:pt modelId="{BBDE641B-5644-4AD8-AB2E-D118927FB7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dirty="0" smtClean="0"/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F8983-6ABA-437D-8E29-B98A3189ED87}" type="parTrans" cxnId="{1F4B9758-5B0F-46B5-8437-97BA31880D29}">
      <dgm:prSet/>
      <dgm:spPr/>
      <dgm:t>
        <a:bodyPr/>
        <a:lstStyle/>
        <a:p>
          <a:endParaRPr lang="ru-RU"/>
        </a:p>
      </dgm:t>
    </dgm:pt>
    <dgm:pt modelId="{8D6EF22F-3F27-42C5-AFCD-336AEED25A1E}" type="sibTrans" cxnId="{1F4B9758-5B0F-46B5-8437-97BA31880D29}">
      <dgm:prSet/>
      <dgm:spPr/>
      <dgm:t>
        <a:bodyPr/>
        <a:lstStyle/>
        <a:p>
          <a:endParaRPr lang="ru-RU"/>
        </a:p>
      </dgm:t>
    </dgm:pt>
    <dgm:pt modelId="{27CCF8E5-EBA0-4089-ADC8-7EEB5AC8F49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наложенных административных штрафов на юридическое лицо: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D1CE2-98F8-4B24-9216-3D32376BCC70}" type="parTrans" cxnId="{6DE63CCB-F256-431F-8728-431A70404CD9}">
      <dgm:prSet/>
      <dgm:spPr/>
      <dgm:t>
        <a:bodyPr/>
        <a:lstStyle/>
        <a:p>
          <a:endParaRPr lang="ru-RU"/>
        </a:p>
      </dgm:t>
    </dgm:pt>
    <dgm:pt modelId="{E59617DF-C03D-4642-9E31-E2580ECCB005}" type="sibTrans" cxnId="{6DE63CCB-F256-431F-8728-431A70404CD9}">
      <dgm:prSet/>
      <dgm:spPr/>
      <dgm:t>
        <a:bodyPr/>
        <a:lstStyle/>
        <a:p>
          <a:endParaRPr lang="ru-RU"/>
        </a:p>
      </dgm:t>
    </dgm:pt>
    <dgm:pt modelId="{F5E60696-60CC-4561-BC14-3E99F88ADD33}" type="pres">
      <dgm:prSet presAssocID="{CBDA130A-F21B-47B6-9C90-2ED5A7DBD6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73F03-A71C-474B-957E-FD01C837CBAD}" type="pres">
      <dgm:prSet presAssocID="{5B86233F-885B-4751-87C9-ACAA95FA2E9E}" presName="node" presStyleLbl="node1" presStyleIdx="0" presStyleCnt="5" custScaleX="138505" custScaleY="262999" custLinFactNeighborX="-15463" custLinFactNeighborY="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145E0-3AC2-4A5C-9F74-353B4F89E1B5}" type="pres">
      <dgm:prSet presAssocID="{63A50BA1-5D4C-43C0-9174-E8833B30B1CE}" presName="sibTrans" presStyleCnt="0"/>
      <dgm:spPr/>
    </dgm:pt>
    <dgm:pt modelId="{1165836C-595D-4BAA-BE6B-9DCB4FD2F755}" type="pres">
      <dgm:prSet presAssocID="{9162DB87-B32B-440F-8769-6E097F572C1A}" presName="node" presStyleLbl="node1" presStyleIdx="1" presStyleCnt="5" custScaleX="117868" custScaleY="263509" custLinFactNeighborX="-1070" custLinFactNeighborY="-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1C7E-2997-452A-A82A-D900A8D04A37}" type="pres">
      <dgm:prSet presAssocID="{DD4538C9-062F-4699-9698-498E429A8CBD}" presName="sibTrans" presStyleCnt="0"/>
      <dgm:spPr/>
    </dgm:pt>
    <dgm:pt modelId="{9825C7AB-676C-44D4-AF0D-95B2C1824A35}" type="pres">
      <dgm:prSet presAssocID="{AD72F6DB-C244-4E29-849E-56C09254BB69}" presName="node" presStyleLbl="node1" presStyleIdx="2" presStyleCnt="5" custScaleX="122305" custScaleY="256872" custLinFactNeighborX="9043" custLinFactNeighborY="-5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F4E4-4B07-4127-8A66-4076D6866095}" type="pres">
      <dgm:prSet presAssocID="{0F795B51-632B-4AFF-92A8-55EAEF0CAEFA}" presName="sibTrans" presStyleCnt="0"/>
      <dgm:spPr/>
    </dgm:pt>
    <dgm:pt modelId="{10090F6E-D7A8-4553-AF17-86389FA53D08}" type="pres">
      <dgm:prSet presAssocID="{BBDE641B-5644-4AD8-AB2E-D118927FB7A6}" presName="node" presStyleLbl="node1" presStyleIdx="3" presStyleCnt="5" custScaleX="118989" custScaleY="252007" custLinFactNeighborX="938" custLinFactNeighborY="-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AC9B6-EF2D-4FA2-896E-E80E48B69E33}" type="pres">
      <dgm:prSet presAssocID="{8D6EF22F-3F27-42C5-AFCD-336AEED25A1E}" presName="sibTrans" presStyleCnt="0"/>
      <dgm:spPr/>
    </dgm:pt>
    <dgm:pt modelId="{CC2D1174-4C86-4AFF-BD8C-477D66750F39}" type="pres">
      <dgm:prSet presAssocID="{27CCF8E5-EBA0-4089-ADC8-7EEB5AC8F499}" presName="node" presStyleLbl="node1" presStyleIdx="4" presStyleCnt="5" custScaleY="266381" custLinFactNeighborX="-4172" custLinFactNeighborY="-1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10421-ACBF-4BBA-9FD0-620CFB2555AC}" srcId="{CBDA130A-F21B-47B6-9C90-2ED5A7DBD6D7}" destId="{5B86233F-885B-4751-87C9-ACAA95FA2E9E}" srcOrd="0" destOrd="0" parTransId="{8A9FB3B7-D19A-447D-980E-320E708D42D4}" sibTransId="{63A50BA1-5D4C-43C0-9174-E8833B30B1CE}"/>
    <dgm:cxn modelId="{5FB92F03-F127-49F5-81A8-2FAD8A9B675F}" type="presOf" srcId="{9162DB87-B32B-440F-8769-6E097F572C1A}" destId="{1165836C-595D-4BAA-BE6B-9DCB4FD2F755}" srcOrd="0" destOrd="0" presId="urn:microsoft.com/office/officeart/2005/8/layout/default"/>
    <dgm:cxn modelId="{8A8B0310-6C27-4945-953A-F24AD1BA3792}" type="presOf" srcId="{BBDE641B-5644-4AD8-AB2E-D118927FB7A6}" destId="{10090F6E-D7A8-4553-AF17-86389FA53D08}" srcOrd="0" destOrd="0" presId="urn:microsoft.com/office/officeart/2005/8/layout/default"/>
    <dgm:cxn modelId="{1F4B9758-5B0F-46B5-8437-97BA31880D29}" srcId="{CBDA130A-F21B-47B6-9C90-2ED5A7DBD6D7}" destId="{BBDE641B-5644-4AD8-AB2E-D118927FB7A6}" srcOrd="3" destOrd="0" parTransId="{1F4F8983-6ABA-437D-8E29-B98A3189ED87}" sibTransId="{8D6EF22F-3F27-42C5-AFCD-336AEED25A1E}"/>
    <dgm:cxn modelId="{27717C96-7677-4C1A-BDE7-59257443B5D2}" type="presOf" srcId="{CBDA130A-F21B-47B6-9C90-2ED5A7DBD6D7}" destId="{F5E60696-60CC-4561-BC14-3E99F88ADD33}" srcOrd="0" destOrd="0" presId="urn:microsoft.com/office/officeart/2005/8/layout/default"/>
    <dgm:cxn modelId="{6DE63CCB-F256-431F-8728-431A70404CD9}" srcId="{CBDA130A-F21B-47B6-9C90-2ED5A7DBD6D7}" destId="{27CCF8E5-EBA0-4089-ADC8-7EEB5AC8F499}" srcOrd="4" destOrd="0" parTransId="{850D1CE2-98F8-4B24-9216-3D32376BCC70}" sibTransId="{E59617DF-C03D-4642-9E31-E2580ECCB005}"/>
    <dgm:cxn modelId="{EDD82248-10D9-478A-B601-23CBB0513397}" type="presOf" srcId="{27CCF8E5-EBA0-4089-ADC8-7EEB5AC8F499}" destId="{CC2D1174-4C86-4AFF-BD8C-477D66750F39}" srcOrd="0" destOrd="0" presId="urn:microsoft.com/office/officeart/2005/8/layout/default"/>
    <dgm:cxn modelId="{48E24489-F926-4B05-93A0-976909407DBD}" srcId="{CBDA130A-F21B-47B6-9C90-2ED5A7DBD6D7}" destId="{9162DB87-B32B-440F-8769-6E097F572C1A}" srcOrd="1" destOrd="0" parTransId="{3FA7001F-D45D-4F7B-900B-93B5A5CDF01D}" sibTransId="{DD4538C9-062F-4699-9698-498E429A8CBD}"/>
    <dgm:cxn modelId="{01EE76B9-B1E2-4DAF-A1AE-766B55021DC0}" srcId="{CBDA130A-F21B-47B6-9C90-2ED5A7DBD6D7}" destId="{AD72F6DB-C244-4E29-849E-56C09254BB69}" srcOrd="2" destOrd="0" parTransId="{22329311-5995-4B78-905F-09072CE58338}" sibTransId="{0F795B51-632B-4AFF-92A8-55EAEF0CAEFA}"/>
    <dgm:cxn modelId="{74089054-89B6-4B3E-944D-3D1447DE0AB8}" type="presOf" srcId="{AD72F6DB-C244-4E29-849E-56C09254BB69}" destId="{9825C7AB-676C-44D4-AF0D-95B2C1824A35}" srcOrd="0" destOrd="0" presId="urn:microsoft.com/office/officeart/2005/8/layout/default"/>
    <dgm:cxn modelId="{C3E69DB6-DD6A-47F3-9678-DA96F8969E77}" type="presOf" srcId="{5B86233F-885B-4751-87C9-ACAA95FA2E9E}" destId="{1C373F03-A71C-474B-957E-FD01C837CBAD}" srcOrd="0" destOrd="0" presId="urn:microsoft.com/office/officeart/2005/8/layout/default"/>
    <dgm:cxn modelId="{73F42775-D128-40D8-9A90-C6D4791AF2C9}" type="presParOf" srcId="{F5E60696-60CC-4561-BC14-3E99F88ADD33}" destId="{1C373F03-A71C-474B-957E-FD01C837CBAD}" srcOrd="0" destOrd="0" presId="urn:microsoft.com/office/officeart/2005/8/layout/default"/>
    <dgm:cxn modelId="{7F87EC8A-4D8A-43FC-88DA-F59511AC013E}" type="presParOf" srcId="{F5E60696-60CC-4561-BC14-3E99F88ADD33}" destId="{81F145E0-3AC2-4A5C-9F74-353B4F89E1B5}" srcOrd="1" destOrd="0" presId="urn:microsoft.com/office/officeart/2005/8/layout/default"/>
    <dgm:cxn modelId="{5299D9D1-A429-4889-9BD6-729F8334CDF3}" type="presParOf" srcId="{F5E60696-60CC-4561-BC14-3E99F88ADD33}" destId="{1165836C-595D-4BAA-BE6B-9DCB4FD2F755}" srcOrd="2" destOrd="0" presId="urn:microsoft.com/office/officeart/2005/8/layout/default"/>
    <dgm:cxn modelId="{7D47CADC-64E8-4CE6-977D-EA4BB9EC11C9}" type="presParOf" srcId="{F5E60696-60CC-4561-BC14-3E99F88ADD33}" destId="{96A31C7E-2997-452A-A82A-D900A8D04A37}" srcOrd="3" destOrd="0" presId="urn:microsoft.com/office/officeart/2005/8/layout/default"/>
    <dgm:cxn modelId="{1C9E5E27-5013-4830-BB84-262752491961}" type="presParOf" srcId="{F5E60696-60CC-4561-BC14-3E99F88ADD33}" destId="{9825C7AB-676C-44D4-AF0D-95B2C1824A35}" srcOrd="4" destOrd="0" presId="urn:microsoft.com/office/officeart/2005/8/layout/default"/>
    <dgm:cxn modelId="{71A4D2A4-3FE7-40C8-8D85-B3CB9BE6112F}" type="presParOf" srcId="{F5E60696-60CC-4561-BC14-3E99F88ADD33}" destId="{F2AAF4E4-4B07-4127-8A66-4076D6866095}" srcOrd="5" destOrd="0" presId="urn:microsoft.com/office/officeart/2005/8/layout/default"/>
    <dgm:cxn modelId="{44BDC841-6530-48D8-875A-61071C1C7F37}" type="presParOf" srcId="{F5E60696-60CC-4561-BC14-3E99F88ADD33}" destId="{10090F6E-D7A8-4553-AF17-86389FA53D08}" srcOrd="6" destOrd="0" presId="urn:microsoft.com/office/officeart/2005/8/layout/default"/>
    <dgm:cxn modelId="{C680BAF1-03A1-4AA9-BFA1-51637B8F728F}" type="presParOf" srcId="{F5E60696-60CC-4561-BC14-3E99F88ADD33}" destId="{1ACAC9B6-EF2D-4FA2-896E-E80E48B69E33}" srcOrd="7" destOrd="0" presId="urn:microsoft.com/office/officeart/2005/8/layout/default"/>
    <dgm:cxn modelId="{3C2FBB60-96C2-492F-9770-FDB456563244}" type="presParOf" srcId="{F5E60696-60CC-4561-BC14-3E99F88ADD33}" destId="{CC2D1174-4C86-4AFF-BD8C-477D66750F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ед.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(предупреждений - 2, штрафов - 4)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5553E-0E64-4DC9-B4A5-B4DF414D4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17CEE-E3F8-4DBB-82A9-090DB710E6BD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штрафа на сумму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70 000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B52C-40D3-4975-B6D1-77B1F189E07D}" type="parTrans" cxnId="{6C084C6A-9BBB-4D89-9055-042257138AE0}">
      <dgm:prSet/>
      <dgm:spPr/>
      <dgm:t>
        <a:bodyPr/>
        <a:lstStyle/>
        <a:p>
          <a:endParaRPr lang="ru-RU"/>
        </a:p>
      </dgm:t>
    </dgm:pt>
    <dgm:pt modelId="{1BA16645-F1E3-4B73-B575-C110438B947E}" type="sibTrans" cxnId="{6C084C6A-9BBB-4D89-9055-042257138AE0}">
      <dgm:prSet/>
      <dgm:spPr/>
      <dgm:t>
        <a:bodyPr/>
        <a:lstStyle/>
        <a:p>
          <a:endParaRPr lang="ru-RU"/>
        </a:p>
      </dgm:t>
    </dgm:pt>
    <dgm:pt modelId="{3A589008-BF2A-4CF4-BED9-788595A8E386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en-US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0 000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B649-D94C-4BA8-BE09-BB5E7EFAD3D6}" type="parTrans" cxnId="{19AB6DE8-B47A-4DEB-ABED-7FCF1F393F77}">
      <dgm:prSet/>
      <dgm:spPr/>
      <dgm:t>
        <a:bodyPr/>
        <a:lstStyle/>
        <a:p>
          <a:endParaRPr lang="ru-RU"/>
        </a:p>
      </dgm:t>
    </dgm:pt>
    <dgm:pt modelId="{179BC05E-90ED-4B1C-BED2-1B29EA667646}" type="sibTrans" cxnId="{19AB6DE8-B47A-4DEB-ABED-7FCF1F393F77}">
      <dgm:prSet/>
      <dgm:spPr/>
      <dgm:t>
        <a:bodyPr/>
        <a:lstStyle/>
        <a:p>
          <a:endParaRPr lang="ru-RU"/>
        </a:p>
      </dgm:t>
    </dgm:pt>
    <dgm:pt modelId="{4274CDCD-07C8-4AAB-BC22-6AC04ECCD910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2, 3, 4 статьи 14.1 КоАП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 на сумму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30 000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003F3-1A79-4AA4-918E-0A13335552D4}" type="parTrans" cxnId="{D07F7591-263B-419D-A456-BBFE0ED0BE83}">
      <dgm:prSet/>
      <dgm:spPr/>
      <dgm:t>
        <a:bodyPr/>
        <a:lstStyle/>
        <a:p>
          <a:endParaRPr lang="ru-RU"/>
        </a:p>
      </dgm:t>
    </dgm:pt>
    <dgm:pt modelId="{C3474855-FF97-4EB3-A993-C8E75405C866}" type="sibTrans" cxnId="{D07F7591-263B-419D-A456-BBFE0ED0BE83}">
      <dgm:prSet/>
      <dgm:spPr/>
      <dgm:t>
        <a:bodyPr/>
        <a:lstStyle/>
        <a:p>
          <a:endParaRPr lang="ru-RU"/>
        </a:p>
      </dgm:t>
    </dgm:pt>
    <dgm:pt modelId="{5A70752F-0463-4ADA-9C97-A975A9746DE7}" type="pres">
      <dgm:prSet presAssocID="{8E95553E-0E64-4DC9-B4A5-B4DF414D4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765A-0141-4E2A-8B8C-68A3714959B5}" type="pres">
      <dgm:prSet presAssocID="{F9A17CEE-E3F8-4DBB-82A9-090DB710E6BD}" presName="parentLin" presStyleCnt="0"/>
      <dgm:spPr/>
    </dgm:pt>
    <dgm:pt modelId="{7BC21007-24BB-4D6A-906D-9D019E54E130}" type="pres">
      <dgm:prSet presAssocID="{F9A17CEE-E3F8-4DBB-82A9-090DB710E6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E62144-5E30-4C6F-8023-651F73A9BA2F}" type="pres">
      <dgm:prSet presAssocID="{F9A17CEE-E3F8-4DBB-82A9-090DB710E6BD}" presName="parentText" presStyleLbl="node1" presStyleIdx="0" presStyleCnt="3" custScaleX="132871" custScaleY="279635" custLinFactNeighborX="-52750" custLinFactNeighborY="-82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1DAF-FF7F-4E37-8642-C6FBB7DC4236}" type="pres">
      <dgm:prSet presAssocID="{F9A17CEE-E3F8-4DBB-82A9-090DB710E6BD}" presName="negativeSpace" presStyleCnt="0"/>
      <dgm:spPr/>
    </dgm:pt>
    <dgm:pt modelId="{DC50DE3E-096B-4C90-9A64-57577D891C6E}" type="pres">
      <dgm:prSet presAssocID="{F9A17CEE-E3F8-4DBB-82A9-090DB710E6BD}" presName="childText" presStyleLbl="conFgAcc1" presStyleIdx="0" presStyleCnt="3" custScaleY="205927" custLinFactY="-22653" custLinFactNeighborY="-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D3ACB093-2E57-4BD2-9672-FD19E845FE19}" type="pres">
      <dgm:prSet presAssocID="{1BA16645-F1E3-4B73-B575-C110438B947E}" presName="spaceBetweenRectangles" presStyleCnt="0"/>
      <dgm:spPr/>
    </dgm:pt>
    <dgm:pt modelId="{CA44E63F-DF0C-4D09-AF57-DD3D829CB955}" type="pres">
      <dgm:prSet presAssocID="{3A589008-BF2A-4CF4-BED9-788595A8E386}" presName="parentLin" presStyleCnt="0"/>
      <dgm:spPr/>
    </dgm:pt>
    <dgm:pt modelId="{BE15DCCB-9CD1-4165-85A3-9A60924C1AA9}" type="pres">
      <dgm:prSet presAssocID="{3A589008-BF2A-4CF4-BED9-788595A8E3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745642-6D98-4EA0-B2E4-EA2CC2D7ABBA}" type="pres">
      <dgm:prSet presAssocID="{3A589008-BF2A-4CF4-BED9-788595A8E386}" presName="parentText" presStyleLbl="node1" presStyleIdx="1" presStyleCnt="3" custScaleX="132752" custScaleY="238144" custLinFactNeighborX="-52704" custLinFactNeighborY="-5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B99E-C229-4DB1-9264-7D16A207901E}" type="pres">
      <dgm:prSet presAssocID="{3A589008-BF2A-4CF4-BED9-788595A8E386}" presName="negativeSpace" presStyleCnt="0"/>
      <dgm:spPr/>
    </dgm:pt>
    <dgm:pt modelId="{8DA1FA6E-3E5D-451A-855F-C71DF0999D56}" type="pres">
      <dgm:prSet presAssocID="{3A589008-BF2A-4CF4-BED9-788595A8E386}" presName="childText" presStyleLbl="conFgAcc1" presStyleIdx="1" presStyleCnt="3" custScaleY="196211" custLinFactY="-170391" custLinFactNeighborX="-1181" custLinFactNeighborY="-2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9ED5B80B-880E-4AA0-B412-8F4C61A0F849}" type="pres">
      <dgm:prSet presAssocID="{179BC05E-90ED-4B1C-BED2-1B29EA667646}" presName="spaceBetweenRectangles" presStyleCnt="0"/>
      <dgm:spPr/>
    </dgm:pt>
    <dgm:pt modelId="{0DC530BC-61C6-4FAE-9720-2727588222AA}" type="pres">
      <dgm:prSet presAssocID="{4274CDCD-07C8-4AAB-BC22-6AC04ECCD910}" presName="parentLin" presStyleCnt="0"/>
      <dgm:spPr/>
    </dgm:pt>
    <dgm:pt modelId="{757A3DB8-A903-408E-B3B7-17351B34FD83}" type="pres">
      <dgm:prSet presAssocID="{4274CDCD-07C8-4AAB-BC22-6AC04ECCD910}" presName="parentLeftMargin" presStyleLbl="node1" presStyleIdx="1" presStyleCnt="3" custScaleX="130375" custScaleY="120386" custLinFactNeighborX="-81134" custLinFactNeighborY="-91167"/>
      <dgm:spPr/>
      <dgm:t>
        <a:bodyPr/>
        <a:lstStyle/>
        <a:p>
          <a:endParaRPr lang="ru-RU"/>
        </a:p>
      </dgm:t>
    </dgm:pt>
    <dgm:pt modelId="{7DA21ED4-17D6-4C08-84B1-BD68B15CF845}" type="pres">
      <dgm:prSet presAssocID="{4274CDCD-07C8-4AAB-BC22-6AC04ECCD910}" presName="parentText" presStyleLbl="node1" presStyleIdx="2" presStyleCnt="3" custScaleX="129496" custScaleY="237260" custLinFactNeighborX="-59432" custLinFactNeighborY="-89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1A276-A0FA-4FF3-A635-6BC61198ACBE}" type="pres">
      <dgm:prSet presAssocID="{4274CDCD-07C8-4AAB-BC22-6AC04ECCD910}" presName="negativeSpace" presStyleCnt="0"/>
      <dgm:spPr/>
    </dgm:pt>
    <dgm:pt modelId="{0DC7BA81-20CE-4DE6-8591-EC068CB20738}" type="pres">
      <dgm:prSet presAssocID="{4274CDCD-07C8-4AAB-BC22-6AC04ECCD910}" presName="childText" presStyleLbl="conFgAcc1" presStyleIdx="2" presStyleCnt="3" custLinFactNeighborY="-3431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D07F7591-263B-419D-A456-BBFE0ED0BE83}" srcId="{8E95553E-0E64-4DC9-B4A5-B4DF414D429D}" destId="{4274CDCD-07C8-4AAB-BC22-6AC04ECCD910}" srcOrd="2" destOrd="0" parTransId="{DD6003F3-1A79-4AA4-918E-0A13335552D4}" sibTransId="{C3474855-FF97-4EB3-A993-C8E75405C866}"/>
    <dgm:cxn modelId="{E5943DD3-510A-4E45-9A51-E34A9FDA0EEF}" type="presOf" srcId="{3A589008-BF2A-4CF4-BED9-788595A8E386}" destId="{BE745642-6D98-4EA0-B2E4-EA2CC2D7ABBA}" srcOrd="1" destOrd="0" presId="urn:microsoft.com/office/officeart/2005/8/layout/list1"/>
    <dgm:cxn modelId="{FA8DC3A1-7C70-4803-A7BC-0338D96496EB}" type="presOf" srcId="{F9A17CEE-E3F8-4DBB-82A9-090DB710E6BD}" destId="{6EE62144-5E30-4C6F-8023-651F73A9BA2F}" srcOrd="1" destOrd="0" presId="urn:microsoft.com/office/officeart/2005/8/layout/list1"/>
    <dgm:cxn modelId="{1ED06C44-42D0-4970-B8B3-0E54FB842401}" type="presOf" srcId="{4274CDCD-07C8-4AAB-BC22-6AC04ECCD910}" destId="{7DA21ED4-17D6-4C08-84B1-BD68B15CF845}" srcOrd="1" destOrd="0" presId="urn:microsoft.com/office/officeart/2005/8/layout/list1"/>
    <dgm:cxn modelId="{955834E6-D574-4388-A307-28465D415F81}" type="presOf" srcId="{F9A17CEE-E3F8-4DBB-82A9-090DB710E6BD}" destId="{7BC21007-24BB-4D6A-906D-9D019E54E130}" srcOrd="0" destOrd="0" presId="urn:microsoft.com/office/officeart/2005/8/layout/list1"/>
    <dgm:cxn modelId="{5575D768-BC83-4197-A40C-51DDA8CCCC49}" type="presOf" srcId="{8E95553E-0E64-4DC9-B4A5-B4DF414D429D}" destId="{5A70752F-0463-4ADA-9C97-A975A9746DE7}" srcOrd="0" destOrd="0" presId="urn:microsoft.com/office/officeart/2005/8/layout/list1"/>
    <dgm:cxn modelId="{19AB6DE8-B47A-4DEB-ABED-7FCF1F393F77}" srcId="{8E95553E-0E64-4DC9-B4A5-B4DF414D429D}" destId="{3A589008-BF2A-4CF4-BED9-788595A8E386}" srcOrd="1" destOrd="0" parTransId="{4687B649-D94C-4BA8-BE09-BB5E7EFAD3D6}" sibTransId="{179BC05E-90ED-4B1C-BED2-1B29EA667646}"/>
    <dgm:cxn modelId="{6C084C6A-9BBB-4D89-9055-042257138AE0}" srcId="{8E95553E-0E64-4DC9-B4A5-B4DF414D429D}" destId="{F9A17CEE-E3F8-4DBB-82A9-090DB710E6BD}" srcOrd="0" destOrd="0" parTransId="{B433B52C-40D3-4975-B6D1-77B1F189E07D}" sibTransId="{1BA16645-F1E3-4B73-B575-C110438B947E}"/>
    <dgm:cxn modelId="{BC17F831-9574-45AC-84BE-50D5F06B8B68}" type="presOf" srcId="{4274CDCD-07C8-4AAB-BC22-6AC04ECCD910}" destId="{757A3DB8-A903-408E-B3B7-17351B34FD83}" srcOrd="0" destOrd="0" presId="urn:microsoft.com/office/officeart/2005/8/layout/list1"/>
    <dgm:cxn modelId="{739EBA8A-9A23-429D-8D3A-EE7D0A486BAF}" type="presOf" srcId="{3A589008-BF2A-4CF4-BED9-788595A8E386}" destId="{BE15DCCB-9CD1-4165-85A3-9A60924C1AA9}" srcOrd="0" destOrd="0" presId="urn:microsoft.com/office/officeart/2005/8/layout/list1"/>
    <dgm:cxn modelId="{C473B69C-FCB5-4C06-BAC4-EE340FB41023}" type="presParOf" srcId="{5A70752F-0463-4ADA-9C97-A975A9746DE7}" destId="{9C51765A-0141-4E2A-8B8C-68A3714959B5}" srcOrd="0" destOrd="0" presId="urn:microsoft.com/office/officeart/2005/8/layout/list1"/>
    <dgm:cxn modelId="{808E9C65-E404-44A0-A25A-0B759DCED170}" type="presParOf" srcId="{9C51765A-0141-4E2A-8B8C-68A3714959B5}" destId="{7BC21007-24BB-4D6A-906D-9D019E54E130}" srcOrd="0" destOrd="0" presId="urn:microsoft.com/office/officeart/2005/8/layout/list1"/>
    <dgm:cxn modelId="{A72A1CE4-CB0C-482F-ADAC-116EA7DC5C48}" type="presParOf" srcId="{9C51765A-0141-4E2A-8B8C-68A3714959B5}" destId="{6EE62144-5E30-4C6F-8023-651F73A9BA2F}" srcOrd="1" destOrd="0" presId="urn:microsoft.com/office/officeart/2005/8/layout/list1"/>
    <dgm:cxn modelId="{5BD6DAA0-1CCE-44E4-B8F6-5EB1561AAB06}" type="presParOf" srcId="{5A70752F-0463-4ADA-9C97-A975A9746DE7}" destId="{50151DAF-FF7F-4E37-8642-C6FBB7DC4236}" srcOrd="1" destOrd="0" presId="urn:microsoft.com/office/officeart/2005/8/layout/list1"/>
    <dgm:cxn modelId="{CC6F4E10-D0D3-4F2B-B81C-3B5EBE8D82FA}" type="presParOf" srcId="{5A70752F-0463-4ADA-9C97-A975A9746DE7}" destId="{DC50DE3E-096B-4C90-9A64-57577D891C6E}" srcOrd="2" destOrd="0" presId="urn:microsoft.com/office/officeart/2005/8/layout/list1"/>
    <dgm:cxn modelId="{2DADF695-BE6D-43D0-A7BA-6283E9383397}" type="presParOf" srcId="{5A70752F-0463-4ADA-9C97-A975A9746DE7}" destId="{D3ACB093-2E57-4BD2-9672-FD19E845FE19}" srcOrd="3" destOrd="0" presId="urn:microsoft.com/office/officeart/2005/8/layout/list1"/>
    <dgm:cxn modelId="{FE55BD26-4EFC-47FC-B0D7-27B22C783DB6}" type="presParOf" srcId="{5A70752F-0463-4ADA-9C97-A975A9746DE7}" destId="{CA44E63F-DF0C-4D09-AF57-DD3D829CB955}" srcOrd="4" destOrd="0" presId="urn:microsoft.com/office/officeart/2005/8/layout/list1"/>
    <dgm:cxn modelId="{82097BDB-44DD-405E-9CF1-1754A0EA6851}" type="presParOf" srcId="{CA44E63F-DF0C-4D09-AF57-DD3D829CB955}" destId="{BE15DCCB-9CD1-4165-85A3-9A60924C1AA9}" srcOrd="0" destOrd="0" presId="urn:microsoft.com/office/officeart/2005/8/layout/list1"/>
    <dgm:cxn modelId="{44BC4D67-07C6-432F-8F8D-CB7880BB6CE7}" type="presParOf" srcId="{CA44E63F-DF0C-4D09-AF57-DD3D829CB955}" destId="{BE745642-6D98-4EA0-B2E4-EA2CC2D7ABBA}" srcOrd="1" destOrd="0" presId="urn:microsoft.com/office/officeart/2005/8/layout/list1"/>
    <dgm:cxn modelId="{BEC0A138-B463-4B62-8D49-6B93BB4C8BDC}" type="presParOf" srcId="{5A70752F-0463-4ADA-9C97-A975A9746DE7}" destId="{A444B99E-C229-4DB1-9264-7D16A207901E}" srcOrd="5" destOrd="0" presId="urn:microsoft.com/office/officeart/2005/8/layout/list1"/>
    <dgm:cxn modelId="{F7882F56-1A5E-4760-8829-F7C3162F5B12}" type="presParOf" srcId="{5A70752F-0463-4ADA-9C97-A975A9746DE7}" destId="{8DA1FA6E-3E5D-451A-855F-C71DF0999D56}" srcOrd="6" destOrd="0" presId="urn:microsoft.com/office/officeart/2005/8/layout/list1"/>
    <dgm:cxn modelId="{C7CF5A97-792C-455E-A2A2-DA891261C8A8}" type="presParOf" srcId="{5A70752F-0463-4ADA-9C97-A975A9746DE7}" destId="{9ED5B80B-880E-4AA0-B412-8F4C61A0F849}" srcOrd="7" destOrd="0" presId="urn:microsoft.com/office/officeart/2005/8/layout/list1"/>
    <dgm:cxn modelId="{CA24E47C-1805-47D6-B32B-75554F62E73E}" type="presParOf" srcId="{5A70752F-0463-4ADA-9C97-A975A9746DE7}" destId="{0DC530BC-61C6-4FAE-9720-2727588222AA}" srcOrd="8" destOrd="0" presId="urn:microsoft.com/office/officeart/2005/8/layout/list1"/>
    <dgm:cxn modelId="{C2562944-905F-4E40-8F99-E432972F12C2}" type="presParOf" srcId="{0DC530BC-61C6-4FAE-9720-2727588222AA}" destId="{757A3DB8-A903-408E-B3B7-17351B34FD83}" srcOrd="0" destOrd="0" presId="urn:microsoft.com/office/officeart/2005/8/layout/list1"/>
    <dgm:cxn modelId="{B8AEF37A-6424-4F67-A714-29310A82E71B}" type="presParOf" srcId="{0DC530BC-61C6-4FAE-9720-2727588222AA}" destId="{7DA21ED4-17D6-4C08-84B1-BD68B15CF845}" srcOrd="1" destOrd="0" presId="urn:microsoft.com/office/officeart/2005/8/layout/list1"/>
    <dgm:cxn modelId="{2D43E2DE-62D5-44DE-B580-19A27A4F15E9}" type="presParOf" srcId="{5A70752F-0463-4ADA-9C97-A975A9746DE7}" destId="{E861A276-A0FA-4FF3-A635-6BC61198ACBE}" srcOrd="9" destOrd="0" presId="urn:microsoft.com/office/officeart/2005/8/layout/list1"/>
    <dgm:cxn modelId="{3180BE35-0A69-44BF-896C-104473B3C124}" type="presParOf" srcId="{5A70752F-0463-4ADA-9C97-A975A9746DE7}" destId="{0DC7BA81-20CE-4DE6-8591-EC068CB207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2 057 000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38 400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F03-A71C-474B-957E-FD01C837CBAD}">
      <dsp:nvSpPr>
        <dsp:cNvPr id="0" name=""/>
        <dsp:cNvSpPr/>
      </dsp:nvSpPr>
      <dsp:spPr>
        <a:xfrm>
          <a:off x="374179" y="208032"/>
          <a:ext cx="1606040" cy="18297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179" y="208032"/>
        <a:ext cx="1606040" cy="1829769"/>
      </dsp:txXfrm>
    </dsp:sp>
    <dsp:sp modelId="{1165836C-595D-4BAA-BE6B-9DCB4FD2F755}">
      <dsp:nvSpPr>
        <dsp:cNvPr id="0" name=""/>
        <dsp:cNvSpPr/>
      </dsp:nvSpPr>
      <dsp:spPr>
        <a:xfrm>
          <a:off x="2263069" y="173155"/>
          <a:ext cx="1366743" cy="183331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 в отношении которых были проведены проверки: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069" y="173155"/>
        <a:ext cx="1366743" cy="1833317"/>
      </dsp:txXfrm>
    </dsp:sp>
    <dsp:sp modelId="{9825C7AB-676C-44D4-AF0D-95B2C1824A35}">
      <dsp:nvSpPr>
        <dsp:cNvPr id="0" name=""/>
        <dsp:cNvSpPr/>
      </dsp:nvSpPr>
      <dsp:spPr>
        <a:xfrm>
          <a:off x="108009" y="2150476"/>
          <a:ext cx="1418192" cy="178714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009" y="2150476"/>
        <a:ext cx="1418192" cy="1787141"/>
      </dsp:txXfrm>
    </dsp:sp>
    <dsp:sp modelId="{10090F6E-D7A8-4553-AF17-86389FA53D08}">
      <dsp:nvSpPr>
        <dsp:cNvPr id="0" name=""/>
        <dsp:cNvSpPr/>
      </dsp:nvSpPr>
      <dsp:spPr>
        <a:xfrm>
          <a:off x="1548175" y="2171999"/>
          <a:ext cx="1379741" cy="175329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8175" y="2171999"/>
        <a:ext cx="1379741" cy="1753294"/>
      </dsp:txXfrm>
    </dsp:sp>
    <dsp:sp modelId="{CC2D1174-4C86-4AFF-BD8C-477D66750F39}">
      <dsp:nvSpPr>
        <dsp:cNvPr id="0" name=""/>
        <dsp:cNvSpPr/>
      </dsp:nvSpPr>
      <dsp:spPr>
        <a:xfrm>
          <a:off x="2984619" y="2035134"/>
          <a:ext cx="1159554" cy="185329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наложенных административных штрафов на юридическое лицо: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619" y="2035134"/>
        <a:ext cx="1159554" cy="1853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ед.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(предупреждений - 2, штрафов - 4)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 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DE3E-096B-4C90-9A64-57577D891C6E}">
      <dsp:nvSpPr>
        <dsp:cNvPr id="0" name=""/>
        <dsp:cNvSpPr/>
      </dsp:nvSpPr>
      <dsp:spPr>
        <a:xfrm>
          <a:off x="0" y="816478"/>
          <a:ext cx="6096000" cy="622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2144-5E30-4C6F-8023-651F73A9BA2F}">
      <dsp:nvSpPr>
        <dsp:cNvPr id="0" name=""/>
        <dsp:cNvSpPr/>
      </dsp:nvSpPr>
      <dsp:spPr>
        <a:xfrm>
          <a:off x="143877" y="0"/>
          <a:ext cx="5664334" cy="99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штрафа на сумму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70 000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233" y="48356"/>
        <a:ext cx="5567622" cy="893867"/>
      </dsp:txXfrm>
    </dsp:sp>
    <dsp:sp modelId="{8DA1FA6E-3E5D-451A-855F-C71DF0999D56}">
      <dsp:nvSpPr>
        <dsp:cNvPr id="0" name=""/>
        <dsp:cNvSpPr/>
      </dsp:nvSpPr>
      <dsp:spPr>
        <a:xfrm>
          <a:off x="0" y="1658923"/>
          <a:ext cx="6096000" cy="593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5642-6D98-4EA0-B2E4-EA2CC2D7ABBA}">
      <dsp:nvSpPr>
        <dsp:cNvPr id="0" name=""/>
        <dsp:cNvSpPr/>
      </dsp:nvSpPr>
      <dsp:spPr>
        <a:xfrm>
          <a:off x="144017" y="1440159"/>
          <a:ext cx="5659261" cy="843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en-US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0 000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98" y="1481340"/>
        <a:ext cx="5576899" cy="761239"/>
      </dsp:txXfrm>
    </dsp:sp>
    <dsp:sp modelId="{0DC7BA81-20CE-4DE6-8591-EC068CB20738}">
      <dsp:nvSpPr>
        <dsp:cNvPr id="0" name=""/>
        <dsp:cNvSpPr/>
      </dsp:nvSpPr>
      <dsp:spPr>
        <a:xfrm>
          <a:off x="0" y="3619200"/>
          <a:ext cx="6096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21ED4-17D6-4C08-84B1-BD68B15CF845}">
      <dsp:nvSpPr>
        <dsp:cNvPr id="0" name=""/>
        <dsp:cNvSpPr/>
      </dsp:nvSpPr>
      <dsp:spPr>
        <a:xfrm>
          <a:off x="216023" y="2646448"/>
          <a:ext cx="5520456" cy="840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2, 3, 4 статьи 14.1 КоАП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 на сумму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30 000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051" y="2687476"/>
        <a:ext cx="5438400" cy="758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2 057 000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38 400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0.15566</cdr:x>
      <cdr:y>0.46148</cdr:y>
    </cdr:from>
    <cdr:to>
      <cdr:x>0.86716</cdr:x>
      <cdr:y>0.80871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866" y="2392556"/>
          <a:ext cx="6480700" cy="180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Соколов Алексей Александрович</a:t>
          </a: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Руководитель Центрального МТУ </a:t>
          </a:r>
          <a:br>
            <a:rPr lang="ru-RU" sz="2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по надзору за ЯРБ Ростехнадзора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0.02188</cdr:x>
      <cdr:y>0.03463</cdr:y>
    </cdr:from>
    <cdr:to>
      <cdr:x>0.4529</cdr:x>
      <cdr:y>0.44174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9863" y="158517"/>
          <a:ext cx="3937632" cy="186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0.01177</cdr:x>
      <cdr:y>0.37395</cdr:y>
    </cdr:from>
    <cdr:to>
      <cdr:x>0.32752</cdr:x>
      <cdr:y>0.50925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07505" y="1711701"/>
          <a:ext cx="2884614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0.02594</cdr:x>
      <cdr:y>0.55072</cdr:y>
    </cdr:from>
    <cdr:to>
      <cdr:x>0.37322</cdr:x>
      <cdr:y>0.72376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7002" y="2520860"/>
          <a:ext cx="317264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предельно-</a:t>
          </a:r>
        </a:p>
        <a:p xmlns:a="http://schemas.openxmlformats.org/drawingml/2006/main"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допустимых выбросов РВ в атмосферу и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нормативов допустимых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сбросов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биоактивных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веществ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0.50834</cdr:x>
      <cdr:y>0.77747</cdr:y>
    </cdr:from>
    <cdr:to>
      <cdr:x>0.9376</cdr:x>
      <cdr:y>0.96366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644009" y="3558794"/>
          <a:ext cx="3921608" cy="85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0.01482</cdr:x>
      <cdr:y>0.56762</cdr:y>
    </cdr:from>
    <cdr:to>
      <cdr:x>0.56302</cdr:x>
      <cdr:y>0.61715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3027321"/>
          <a:ext cx="2664297" cy="264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0.02626</cdr:x>
      <cdr:y>0.86447</cdr:y>
    </cdr:from>
    <cdr:to>
      <cdr:x>0.69299</cdr:x>
      <cdr:y>0.91641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27608" y="4610544"/>
          <a:ext cx="3240360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 НИЦ «Курчатовский институт»: ТВР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0.02712</cdr:x>
      <cdr:y>0.82454</cdr:y>
    </cdr:from>
    <cdr:to>
      <cdr:x>0.94573</cdr:x>
      <cdr:y>0.87647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31804" y="4397597"/>
          <a:ext cx="4464479" cy="2769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 ФЭИ: АМ, 27/ВМ, 27/ВТ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0.01482</cdr:x>
      <cdr:y>0.776</cdr:y>
    </cdr:from>
    <cdr:to>
      <cdr:x>0.54821</cdr:x>
      <cdr:y>0.82753</cdr:y>
    </cdr:to>
    <cdr:pic>
      <cdr:nvPicPr>
        <cdr:cNvPr id="6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38730"/>
          <a:ext cx="2592288" cy="27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0.02963</cdr:x>
      <cdr:y>0.64406</cdr:y>
    </cdr:from>
    <cdr:to>
      <cdr:x>0.97037</cdr:x>
      <cdr:y>0.73063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16" y="3435052"/>
          <a:ext cx="45720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ГНЦ РФ ФЭИ им. А.И.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Лейпунского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ИР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БР-10;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НИЦ «Курчатовский институт»: Ф1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, ГАММА.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r">
              <a:defRPr sz="1200"/>
            </a:lvl1pPr>
          </a:lstStyle>
          <a:p>
            <a:fld id="{6A6379EF-87D3-4581-9075-F562B18F212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300" rIns="90599" bIns="453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39"/>
          </a:xfrm>
          <a:prstGeom prst="rect">
            <a:avLst/>
          </a:prstGeom>
        </p:spPr>
        <p:txBody>
          <a:bodyPr vert="horz" lIns="90599" tIns="45300" rIns="90599" bIns="453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r">
              <a:defRPr sz="1200"/>
            </a:lvl1pPr>
          </a:lstStyle>
          <a:p>
            <a:fld id="{BC72453E-B760-4EF5-BEB8-8469945E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52A9-6D45-4944-A2A9-791A2865461C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E9A-1491-4033-8F08-BAB81294FBE8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A43-11B9-4647-BB89-208965C276D1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203-3A4E-46AF-9C62-3815FFE00183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4FD8-4A73-4C1C-B8E3-30E831B6E6E8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03E-EDA7-4B19-8EFA-AC6C1367F058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9B8-2ABF-4180-946E-3A4E1EB2D645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28E-4D78-4FEC-8ADC-FA05F098B7D6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42BE-7A47-4599-BC08-B4030FE92F56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218E-C564-4C19-B0FD-3E7A75FA8CDE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741-10FF-4FD0-8544-B94BBB2C4FAF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A1A-A5F5-4021-AE58-B79A82BF0FB2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1556224"/>
              </p:ext>
            </p:extLst>
          </p:nvPr>
        </p:nvGraphicFramePr>
        <p:xfrm>
          <a:off x="172916" y="1114639"/>
          <a:ext cx="90862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3920632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36" y="220486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Центрального МТУ по надзору за ЯРБ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квартале 20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7739342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3C07-4227-4BEF-AC02-D7D2E486AB68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67536" y="1454209"/>
            <a:ext cx="3996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Эксплуатирующие организации: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Всесоюзный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научно-исследовательский институт химической технологии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Высокотехнологический научно-исследовательский институт неорганических материалов имени академика А.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Бочвара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 ТВЭЛ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ПАО МСЗ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Техснабэкспорт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Росэнергоатом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Курчатовский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НИКИЭТ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Н.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Доллежаля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НИИ приборостроения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В. 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Тихомирова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теоретической и экспериментальной физики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Объединённый институт ядерных исследований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ГНЦ РФ ФЭИ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им. А.И. Лейпунского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Атомспецтранс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9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20985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01720" y="2132856"/>
            <a:ext cx="3888432" cy="42484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Поднадзорные организации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радиационной опасности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ядерных исследований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экспериментальной физики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физико-химический институт имени Л. 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 «ГНЦ РФ Физико-энергетический институт им. академика А.И.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Лейпунского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578908" y="2132856"/>
            <a:ext cx="4104456" cy="4248472"/>
          </a:xfrm>
          <a:prstGeom prst="snip2DiagRect">
            <a:avLst>
              <a:gd name="adj1" fmla="val 1637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Поднадзорные организации</a:t>
            </a:r>
          </a:p>
          <a:p>
            <a:pPr lvl="0"/>
            <a:r>
              <a:rPr lang="en-US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радиационной опасности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ядерный университет «МИФИ»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Государственный строительный надзор в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квартале 2023 года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696911"/>
              </p:ext>
            </p:extLst>
          </p:nvPr>
        </p:nvGraphicFramePr>
        <p:xfrm>
          <a:off x="4752020" y="1988840"/>
          <a:ext cx="4195701" cy="4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" y="2204864"/>
            <a:ext cx="4856398" cy="3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об административных наказаниях, наложенных по итогам проверок в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квартале 202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9334284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04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60275618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5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1074643"/>
              </p:ext>
            </p:extLst>
          </p:nvPr>
        </p:nvGraphicFramePr>
        <p:xfrm>
          <a:off x="-4233" y="1367496"/>
          <a:ext cx="9132912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поступлении средств в федеральный бюджет за оказание гос. услуг в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2023 года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0106216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20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2663272"/>
              </p:ext>
            </p:extLst>
          </p:nvPr>
        </p:nvGraphicFramePr>
        <p:xfrm>
          <a:off x="-180528" y="1367496"/>
          <a:ext cx="4464496" cy="49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89618802"/>
              </p:ext>
            </p:extLst>
          </p:nvPr>
        </p:nvGraphicFramePr>
        <p:xfrm>
          <a:off x="4139952" y="1367497"/>
          <a:ext cx="5015651" cy="49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371342"/>
            <a:ext cx="712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Кадровый состав Управления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614348"/>
            <a:ext cx="40324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(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властная деятельность уполномоченных на то государственных органов и лиц по обеспечению реализации норм права их адресатами.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Центральное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 (далее для простоты – Управление,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осуществление в рамках представленных Управлению полномочий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контрольно-надзорных мероприятий (проверок), предоставления государственных услуг.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это общеобязательное формально-определенное правило, установленное и обеспеченное обществом и государством, закрепленное и опубликованное в официальных актах, то есть в нашем случае: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Конституцией Российской Федерации, федеральными конституционными законами и федеральными законами, указами и распоряжениями Президента Российской Федерации, постановлениями и распоряжениями Правительства Российской Федерации, международными договорами Российской Федерации, нормативными правовыми актами Российской Федерации, правовыми актами </a:t>
            </a:r>
            <a:r>
              <a:rPr lang="ru-RU" sz="1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Ростехнадзора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13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Адресаты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организации, находящиеся под надзором Управления.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1" y="1268760"/>
            <a:ext cx="4549248" cy="38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5656" y="1484784"/>
            <a:ext cx="90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Сфера деятельности Центрального МТУ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надзору за ЯРБ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Ростехнадзора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884" y="3519448"/>
            <a:ext cx="295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территориальной принадлежности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9" y="4651587"/>
            <a:ext cx="2601975" cy="16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26151" y="5010774"/>
            <a:ext cx="201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44483" y="60343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25651" y="5901124"/>
            <a:ext cx="173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18" y="2276872"/>
            <a:ext cx="1081061" cy="6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12189" y="24912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АЭС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0131" y="3023292"/>
            <a:ext cx="242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Саров Нижегородской обл.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70" y="2226454"/>
            <a:ext cx="3850046" cy="46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241823"/>
            <a:ext cx="2972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Донецкая Народная Республика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746293"/>
            <a:ext cx="3033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Луганская Народная Республика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819" y="5338814"/>
            <a:ext cx="192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Херсонская 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08" y="4790781"/>
            <a:ext cx="2072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Запорожская 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7121" y="2375096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7646" y="289495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8230" y="49413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73347" y="547409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83998" y="2635698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19132" y="3207184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6521904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8478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293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6473913"/>
              </p:ext>
            </p:extLst>
          </p:nvPr>
        </p:nvGraphicFramePr>
        <p:xfrm>
          <a:off x="4427985" y="1367496"/>
          <a:ext cx="4727620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1430604"/>
              </p:ext>
            </p:extLst>
          </p:nvPr>
        </p:nvGraphicFramePr>
        <p:xfrm>
          <a:off x="19472" y="1383496"/>
          <a:ext cx="4341114" cy="508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0613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0123407"/>
              </p:ext>
            </p:extLst>
          </p:nvPr>
        </p:nvGraphicFramePr>
        <p:xfrm>
          <a:off x="4788024" y="1556792"/>
          <a:ext cx="4511597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1365107"/>
              </p:ext>
            </p:extLst>
          </p:nvPr>
        </p:nvGraphicFramePr>
        <p:xfrm>
          <a:off x="50060" y="1263000"/>
          <a:ext cx="472517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5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9057022"/>
              </p:ext>
            </p:extLst>
          </p:nvPr>
        </p:nvGraphicFramePr>
        <p:xfrm>
          <a:off x="11088" y="1367496"/>
          <a:ext cx="9132912" cy="472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67497"/>
            <a:ext cx="7463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Динамика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количества проверок,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проведенных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Управлением в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2022 и 2023 </a:t>
            </a:r>
            <a:r>
              <a:rPr lang="ru-RU" sz="216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г.г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9666324"/>
              </p:ext>
            </p:extLst>
          </p:nvPr>
        </p:nvGraphicFramePr>
        <p:xfrm>
          <a:off x="323528" y="2636912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95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3907665"/>
              </p:ext>
            </p:extLst>
          </p:nvPr>
        </p:nvGraphicFramePr>
        <p:xfrm>
          <a:off x="39879" y="960753"/>
          <a:ext cx="5128976" cy="59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67715766"/>
              </p:ext>
            </p:extLst>
          </p:nvPr>
        </p:nvGraphicFramePr>
        <p:xfrm>
          <a:off x="4588408" y="1266728"/>
          <a:ext cx="4860032" cy="53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27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696</Words>
  <Application>Microsoft Office PowerPoint</Application>
  <PresentationFormat>Экран (4:3)</PresentationFormat>
  <Paragraphs>192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391</cp:revision>
  <cp:lastPrinted>2023-06-14T14:15:21Z</cp:lastPrinted>
  <dcterms:created xsi:type="dcterms:W3CDTF">2015-09-22T06:41:40Z</dcterms:created>
  <dcterms:modified xsi:type="dcterms:W3CDTF">2023-06-27T05:56:05Z</dcterms:modified>
</cp:coreProperties>
</file>